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24"/>
  </p:notesMasterIdLst>
  <p:sldIdLst>
    <p:sldId id="303" r:id="rId2"/>
    <p:sldId id="637" r:id="rId3"/>
    <p:sldId id="638" r:id="rId4"/>
    <p:sldId id="636" r:id="rId5"/>
    <p:sldId id="311" r:id="rId6"/>
    <p:sldId id="305" r:id="rId7"/>
    <p:sldId id="297" r:id="rId8"/>
    <p:sldId id="308" r:id="rId9"/>
    <p:sldId id="307" r:id="rId10"/>
    <p:sldId id="625" r:id="rId11"/>
    <p:sldId id="626" r:id="rId12"/>
    <p:sldId id="627" r:id="rId13"/>
    <p:sldId id="628" r:id="rId14"/>
    <p:sldId id="629" r:id="rId15"/>
    <p:sldId id="630" r:id="rId16"/>
    <p:sldId id="631" r:id="rId17"/>
    <p:sldId id="632" r:id="rId18"/>
    <p:sldId id="633" r:id="rId19"/>
    <p:sldId id="634" r:id="rId20"/>
    <p:sldId id="635" r:id="rId21"/>
    <p:sldId id="304" r:id="rId22"/>
    <p:sldId id="62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F68A1-B5D1-4E44-A131-9B879D317596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C2AD9F-7549-4FE8-A117-3135458EB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69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974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796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9790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716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73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2953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4389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883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757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95056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036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479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6094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89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211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498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224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915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7325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45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18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CA13-D7B4-4DC9-5F4B-3E4924951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5B2F3-E245-C654-F545-8C0AC66581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03316-C67E-43AA-19CD-BCF3AC20E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B0CCD-45E1-46BC-2611-44F837B86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17053-CB8D-AB20-FE71-CF0DDD591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04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F514F-8EF6-CB23-BD88-1B2447E9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7917D-258F-4F11-5BEA-D2BEE38B4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C4362-96CF-5188-7A74-A924C7756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2FF3C-6077-8FFE-FC2A-F0E7B922F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84289-3746-C4F9-9AC9-DF4D99BED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92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74630D-00D6-4A3B-D3D3-3735801599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A75328-5AAA-211B-DBE8-BA11D8C6E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621A8-E6A4-90DC-E7DD-354474884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B92D8-5A27-78C9-13D2-9032DDE2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2B49F-7717-5F9F-7E59-7F25AFDE9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78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_Cours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5FA5AA-E7FF-BD49-A92D-7A87578950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pic>
        <p:nvPicPr>
          <p:cNvPr id="7" name="Picture 6" descr="A blue and white background&#10;&#10;Description automatically generated">
            <a:extLst>
              <a:ext uri="{FF2B5EF4-FFF2-40B4-BE49-F238E27FC236}">
                <a16:creationId xmlns:a16="http://schemas.microsoft.com/office/drawing/2014/main" id="{DCB4EE68-6906-C0D2-628A-07C92F8789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454218" y="1820889"/>
            <a:ext cx="8191313" cy="899865"/>
          </a:xfrm>
        </p:spPr>
        <p:txBody>
          <a:bodyPr>
            <a:normAutofit/>
          </a:bodyPr>
          <a:lstStyle>
            <a:lvl1pPr marL="914377" indent="-841227" algn="l">
              <a:buNone/>
              <a:tabLst>
                <a:tab pos="766214" algn="l"/>
              </a:tabLst>
              <a:defRPr sz="5867" b="0" baseline="0">
                <a:solidFill>
                  <a:srgbClr val="454D4E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Course Title Here: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CF20B5-BDCC-4D4B-9EB2-D0FDA548FA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013307" y="4126796"/>
            <a:ext cx="1483847" cy="155811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 dirty="0"/>
              <a:t>Insert </a:t>
            </a:r>
          </a:p>
          <a:p>
            <a:r>
              <a:rPr lang="en-US" dirty="0"/>
              <a:t>Author </a:t>
            </a:r>
          </a:p>
          <a:p>
            <a:r>
              <a:rPr lang="en-US" dirty="0"/>
              <a:t>Headshot </a:t>
            </a:r>
          </a:p>
          <a:p>
            <a:r>
              <a:rPr lang="en-US" dirty="0"/>
              <a:t>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69A88D-4483-164E-BD65-F3FA79A521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17092" y="4351454"/>
            <a:ext cx="5070333" cy="513084"/>
          </a:xfrm>
        </p:spPr>
        <p:txBody>
          <a:bodyPr>
            <a:noAutofit/>
          </a:bodyPr>
          <a:lstStyle>
            <a:lvl1pPr marL="0" indent="0">
              <a:buNone/>
              <a:defRPr sz="2667" b="0" i="0" u="none" baseline="0">
                <a:latin typeface="Open Sans" panose="020B0606030504020204" pitchFamily="34" charset="0"/>
              </a:defRPr>
            </a:lvl1pPr>
          </a:lstStyle>
          <a:p>
            <a:pPr algn="l"/>
            <a:r>
              <a:rPr lang="en-US" sz="2133" dirty="0">
                <a:latin typeface="Segoe UI" panose="020B0502040204020203" pitchFamily="34" charset="0"/>
                <a:cs typeface="Segoe UI" panose="020B0502040204020203" pitchFamily="34" charset="0"/>
              </a:rPr>
              <a:t>Author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C2A0807-1CDE-5F49-A30A-6B9B299977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16463" y="4864536"/>
            <a:ext cx="3652227" cy="778933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Lower Third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641A57-2545-0CDA-3A11-C1281610CCD7}"/>
              </a:ext>
            </a:extLst>
          </p:cNvPr>
          <p:cNvSpPr txBox="1"/>
          <p:nvPr userDrawn="1"/>
        </p:nvSpPr>
        <p:spPr>
          <a:xfrm>
            <a:off x="2564220" y="416578"/>
            <a:ext cx="6985653" cy="837455"/>
          </a:xfrm>
          <a:prstGeom prst="rect">
            <a:avLst/>
          </a:prstGeom>
        </p:spPr>
        <p:txBody>
          <a:bodyPr vert="horz" wrap="none" lIns="121920" tIns="60960" rIns="121920" bIns="60960" rtlCol="0">
            <a:normAutofit/>
          </a:bodyPr>
          <a:lstStyle/>
          <a:p>
            <a:pPr algn="l"/>
            <a:r>
              <a:rPr lang="en-US" sz="4000" b="1" i="0" baseline="0" dirty="0">
                <a:solidFill>
                  <a:srgbClr val="454D4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Introduction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7709AF5-2D39-3318-476A-B7DB868293B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54217" y="2720754"/>
            <a:ext cx="8191313" cy="1028313"/>
          </a:xfrm>
        </p:spPr>
        <p:txBody>
          <a:bodyPr>
            <a:noAutofit/>
          </a:bodyPr>
          <a:lstStyle>
            <a:lvl1pPr marL="0" indent="0">
              <a:buNone/>
              <a:defRPr sz="4800" b="0" i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 Subtitle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18BB91-85F9-031A-2172-92D5688A438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85297" y="6308354"/>
            <a:ext cx="1590476" cy="38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4991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4_Content Slide (top title b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object with a black border&#10;&#10;Description automatically generated with medium confidence">
            <a:extLst>
              <a:ext uri="{FF2B5EF4-FFF2-40B4-BE49-F238E27FC236}">
                <a16:creationId xmlns:a16="http://schemas.microsoft.com/office/drawing/2014/main" id="{6F592B98-E829-4D75-987C-E10A1777DF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BF004E1-6C6E-A41B-2708-AF445AAF3B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7790" y="12448"/>
            <a:ext cx="10064239" cy="618171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733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0E15C9-D306-B736-F041-3C5729A18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668" y="1316499"/>
            <a:ext cx="9778483" cy="4874096"/>
          </a:xfrm>
        </p:spPr>
        <p:txBody>
          <a:bodyPr>
            <a:noAutofit/>
          </a:bodyPr>
          <a:lstStyle>
            <a:lvl1pPr>
              <a:defRPr sz="2933" baseline="0">
                <a:latin typeface="Open Sans" panose="020B0606030504020204" pitchFamily="34" charset="0"/>
              </a:defRPr>
            </a:lvl1pPr>
            <a:lvl2pPr>
              <a:defRPr sz="2667" baseline="0">
                <a:latin typeface="Open Sans" panose="020B0606030504020204" pitchFamily="34" charset="0"/>
              </a:defRPr>
            </a:lvl2pPr>
            <a:lvl3pPr>
              <a:defRPr sz="2400" baseline="0">
                <a:latin typeface="Open Sans" panose="020B0606030504020204" pitchFamily="34" charset="0"/>
              </a:defRPr>
            </a:lvl3pPr>
            <a:lvl4pPr>
              <a:defRPr sz="2400" baseline="0">
                <a:latin typeface="Open Sans" panose="020B0606030504020204" pitchFamily="34" charset="0"/>
              </a:defRPr>
            </a:lvl4pPr>
            <a:lvl5pPr>
              <a:defRPr sz="24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AC5A0E-A340-79D0-D4A2-E5E0BA5F84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36" y="6248650"/>
            <a:ext cx="1800000" cy="5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88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5_Content Slide (bo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rectangular object with a grey background&#10;&#10;Description automatically generated">
            <a:extLst>
              <a:ext uri="{FF2B5EF4-FFF2-40B4-BE49-F238E27FC236}">
                <a16:creationId xmlns:a16="http://schemas.microsoft.com/office/drawing/2014/main" id="{8F5A7659-558D-5850-50C2-72AB7FD8FC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9A3BCAA-490B-BAA5-D814-04214EC50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7790" y="12448"/>
            <a:ext cx="10064239" cy="618171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733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043A29F-9950-00FC-54AD-2F3EA9126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668" y="1316499"/>
            <a:ext cx="9778483" cy="4874096"/>
          </a:xfrm>
        </p:spPr>
        <p:txBody>
          <a:bodyPr>
            <a:noAutofit/>
          </a:bodyPr>
          <a:lstStyle>
            <a:lvl1pPr>
              <a:defRPr sz="2933" baseline="0">
                <a:latin typeface="Open Sans" panose="020B0606030504020204" pitchFamily="34" charset="0"/>
              </a:defRPr>
            </a:lvl1pPr>
            <a:lvl2pPr>
              <a:defRPr sz="2667" baseline="0">
                <a:latin typeface="Open Sans" panose="020B0606030504020204" pitchFamily="34" charset="0"/>
              </a:defRPr>
            </a:lvl2pPr>
            <a:lvl3pPr>
              <a:defRPr sz="2400" baseline="0">
                <a:latin typeface="Open Sans" panose="020B0606030504020204" pitchFamily="34" charset="0"/>
              </a:defRPr>
            </a:lvl3pPr>
            <a:lvl4pPr>
              <a:defRPr sz="2400" baseline="0">
                <a:latin typeface="Open Sans" panose="020B0606030504020204" pitchFamily="34" charset="0"/>
              </a:defRPr>
            </a:lvl4pPr>
            <a:lvl5pPr>
              <a:defRPr sz="24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39941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F810D-4D69-1E38-9B52-D544E44BA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FF0A4-55D7-63F0-B5BF-2320CDF2B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8E4F3-6FDC-BD04-3DA4-3D8E1DFE3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3BE9B-4BF0-0791-AE7C-C9FCFC3D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B6843-FFDA-772A-0624-CE1616AEB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385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BF5FA-C217-F87B-46D3-6ABC8C91D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2CF12-CBE5-25F5-3F01-BF4DC1250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D08E0-982E-9130-ACBD-1AF545C9F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3010B-7FE5-F4D3-EF56-F2ABAC8AB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49628-DD65-7427-612B-ADC93D7BD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499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C480F-06E9-87C2-B4E2-F3775E029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5C14-D0C1-3B5E-95D1-B3AF81F968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3A67D-FDC8-4F4E-00BD-939908655B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AED695-8439-887E-2968-BFD1FC0CB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D3540B-5C62-40B7-6406-6372D5AC2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74E39C-96D5-5DE9-B308-49FAFBA53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656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764CE-AAFE-4EDF-196F-63262C906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3B9AA0-8EFB-DE46-201B-38E6EFF2E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41488B-D013-45B9-7196-04455F85A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9ECF1D-BF28-B31B-ECA0-D6C91202F6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871E84-FC13-0C15-12B3-EEEA0B6F20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A17489-A2FB-C5E1-236B-0ABAD6FC5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76D2FE-061F-F6C8-709F-87550A214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C45111-1C71-CE8D-8413-B6A8A6473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328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96FC-AA79-EA00-5525-77E24F31D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248DDB-D662-3863-EF80-A2F1E48F6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A6EC3-DC60-5955-5351-1B39E9966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80A76F-6594-5277-6164-425EC2AAD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1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7B89FE-17A4-CD88-17E2-D4117DAD0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C456B5-D40B-34BF-FF22-CFA081674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4EF96-E1F4-6B59-0D29-5523B0542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06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F6343-574B-43C9-396A-B19F9AFDD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C6EEB-8D2B-4856-2C1A-21E887B19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1FC878-542C-DDAE-EF5A-E82D3C9F2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09BEC7-D1E8-D251-88D6-8264138F0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8E1C49-BCF4-3628-EF0C-50CBBEE91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EC7FA-BC8B-6B78-D397-CB7DC7E45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27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5134-2BD9-AB4B-C394-C596602D2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8CD42E-C660-9EA3-8F6E-0154949A23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74A729-0B1C-84D2-CDAC-47BC1DD2E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AC5A89-1E79-4C39-4E39-FFD91799E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7F5A00-E0AC-D09C-C9CC-F11D221FB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0E23B-B80C-9955-4C7A-7F45B3855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818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7A5E4F-AFE0-9B66-BC79-52BB0AED1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16250E-8DA3-D354-883A-FFEA04C1C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0CAB9-AE3A-F295-23ED-4BAC0CFD82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0A315-D61F-7E5F-7C1F-859BD22F19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A30C3-42E7-1BB6-C5F2-81018F5D53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597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5E025FF1-FA05-58E9-B110-E456E82B45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4217" y="1820889"/>
            <a:ext cx="8610947" cy="899865"/>
          </a:xfrm>
        </p:spPr>
        <p:txBody>
          <a:bodyPr/>
          <a:lstStyle/>
          <a:p>
            <a:r>
              <a:rPr lang="en-US" dirty="0"/>
              <a:t>GitHub Advanced Security Quick Start</a:t>
            </a:r>
          </a:p>
        </p:txBody>
      </p:sp>
      <p:pic>
        <p:nvPicPr>
          <p:cNvPr id="13" name="Picture Placeholder 12" descr="A person wearing glasses and a red sweater&#10;&#10;Description automatically generated">
            <a:extLst>
              <a:ext uri="{FF2B5EF4-FFF2-40B4-BE49-F238E27FC236}">
                <a16:creationId xmlns:a16="http://schemas.microsoft.com/office/drawing/2014/main" id="{2E7814B3-EA60-B089-7ADF-D6117B0D9D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255" b="1255"/>
          <a:stretch>
            <a:fillRect/>
          </a:stretch>
        </p:blipFill>
        <p:spPr/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56C324-4E4C-B0F4-6DC5-3C9DDA851E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C667F3-A6DD-AE8F-325F-B5B6FE741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Microsoft MVP in Azure AI and Microsoft Certified Trainer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06A7D5-89E7-EAD9-D088-2A2125602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4795" y="311797"/>
            <a:ext cx="4165079" cy="111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525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Dependabot</a:t>
            </a:r>
            <a:r>
              <a:rPr lang="en-US" dirty="0"/>
              <a:t> at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759" y="1316499"/>
            <a:ext cx="9778483" cy="4874096"/>
          </a:xfrm>
        </p:spPr>
        <p:txBody>
          <a:bodyPr vert="horz" lIns="121920" tIns="60960" rIns="121920" bIns="60960" rtlCol="0" anchor="t">
            <a:noAutofit/>
          </a:bodyPr>
          <a:lstStyle/>
          <a:p>
            <a:r>
              <a:rPr lang="en-GB" sz="2667" b="1" dirty="0"/>
              <a:t>Automated dependency scanning</a:t>
            </a:r>
            <a:r>
              <a:rPr lang="en-GB" sz="2667" dirty="0"/>
              <a:t>: </a:t>
            </a:r>
            <a:r>
              <a:rPr lang="en-GB" sz="2667" dirty="0" err="1"/>
              <a:t>Dependabot</a:t>
            </a:r>
            <a:r>
              <a:rPr lang="en-GB" sz="2667" dirty="0"/>
              <a:t> </a:t>
            </a:r>
            <a:r>
              <a:rPr lang="en-GB" sz="2667" dirty="0" err="1"/>
              <a:t>analyzes</a:t>
            </a:r>
            <a:r>
              <a:rPr lang="en-GB" sz="2667" dirty="0"/>
              <a:t> your codebase and identifies outdated or vulnerable dependencies</a:t>
            </a:r>
          </a:p>
          <a:p>
            <a:r>
              <a:rPr lang="en-GB" sz="2667" b="1" dirty="0"/>
              <a:t>Vulnerability details and scoring</a:t>
            </a:r>
            <a:r>
              <a:rPr lang="en-GB" sz="2667" dirty="0"/>
              <a:t>: Each vulnerability receives a severity score based on its potential impact and exploitability</a:t>
            </a:r>
          </a:p>
          <a:p>
            <a:r>
              <a:rPr lang="en-GB" sz="2667" b="1" dirty="0">
                <a:latin typeface="Open Sans"/>
                <a:ea typeface="Open Sans"/>
                <a:cs typeface="Open Sans"/>
              </a:rPr>
              <a:t>Remediation recommendations</a:t>
            </a:r>
            <a:r>
              <a:rPr lang="en-GB" sz="2667" dirty="0">
                <a:latin typeface="Open Sans"/>
                <a:ea typeface="Open Sans"/>
                <a:cs typeface="Open Sans"/>
              </a:rPr>
              <a:t>: </a:t>
            </a:r>
            <a:r>
              <a:rPr lang="en-GB" sz="2667" dirty="0" err="1">
                <a:latin typeface="Open Sans"/>
                <a:ea typeface="Open Sans"/>
                <a:cs typeface="Open Sans"/>
              </a:rPr>
              <a:t>Dependabot</a:t>
            </a:r>
            <a:r>
              <a:rPr lang="en-GB" sz="2667" dirty="0">
                <a:latin typeface="Open Sans"/>
                <a:ea typeface="Open Sans"/>
                <a:cs typeface="Open Sans"/>
              </a:rPr>
              <a:t> suggests specific versions of dependencies with known fixes</a:t>
            </a:r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356335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GHAS secret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667" y="1204388"/>
            <a:ext cx="9778483" cy="4874096"/>
          </a:xfrm>
        </p:spPr>
        <p:txBody>
          <a:bodyPr/>
          <a:lstStyle/>
          <a:p>
            <a:r>
              <a:rPr lang="en-GB" sz="2667" dirty="0"/>
              <a:t>Automates detection of sensitive data accidentally committed to Git repositories</a:t>
            </a:r>
          </a:p>
          <a:p>
            <a:r>
              <a:rPr lang="en-GB" sz="2667" dirty="0"/>
              <a:t>Scans commit history for known patterns like API keys, database credentials, and private tokens</a:t>
            </a:r>
          </a:p>
          <a:p>
            <a:r>
              <a:rPr lang="en-GB" sz="2667" dirty="0"/>
              <a:t>Reduces the risk of credential leaks and unauthorized access</a:t>
            </a:r>
          </a:p>
          <a:p>
            <a:r>
              <a:rPr lang="en-GB" sz="2667" dirty="0"/>
              <a:t>Prevents attackers from exploiting sensitive data exposed in public repositories and hidden within private ones</a:t>
            </a:r>
          </a:p>
        </p:txBody>
      </p:sp>
    </p:spTree>
    <p:extLst>
      <p:ext uri="{BB962C8B-B14F-4D97-AF65-F5344CB8AC3E}">
        <p14:creationId xmlns:p14="http://schemas.microsoft.com/office/powerpoint/2010/main" val="3210618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Contrast secret scanning ability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EB0E03C-83F6-228E-9BAF-CB2C2187831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00150" y="1316038"/>
          <a:ext cx="9779000" cy="48752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9667">
                  <a:extLst>
                    <a:ext uri="{9D8B030D-6E8A-4147-A177-3AD203B41FA5}">
                      <a16:colId xmlns:a16="http://schemas.microsoft.com/office/drawing/2014/main" val="467186139"/>
                    </a:ext>
                  </a:extLst>
                </a:gridCol>
                <a:gridCol w="3259667">
                  <a:extLst>
                    <a:ext uri="{9D8B030D-6E8A-4147-A177-3AD203B41FA5}">
                      <a16:colId xmlns:a16="http://schemas.microsoft.com/office/drawing/2014/main" val="1514933214"/>
                    </a:ext>
                  </a:extLst>
                </a:gridCol>
                <a:gridCol w="3259667">
                  <a:extLst>
                    <a:ext uri="{9D8B030D-6E8A-4147-A177-3AD203B41FA5}">
                      <a16:colId xmlns:a16="http://schemas.microsoft.com/office/drawing/2014/main" val="2924421729"/>
                    </a:ext>
                  </a:extLst>
                </a:gridCol>
              </a:tblGrid>
              <a:tr h="494453">
                <a:tc>
                  <a:txBody>
                    <a:bodyPr/>
                    <a:lstStyle/>
                    <a:p>
                      <a:r>
                        <a:rPr lang="en-US" sz="2400" dirty="0"/>
                        <a:t>Feature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Public Repositories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Private Repositories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2777918191"/>
                  </a:ext>
                </a:extLst>
              </a:tr>
              <a:tr h="494453">
                <a:tc>
                  <a:txBody>
                    <a:bodyPr/>
                    <a:lstStyle/>
                    <a:p>
                      <a:r>
                        <a:rPr lang="en-US" sz="2400" dirty="0"/>
                        <a:t>Automatic scanning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 (limited partners)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Requires GHAS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779289561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en-US" sz="2400" dirty="0"/>
                        <a:t>Custom patterns and service providers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2466551759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en-US" sz="2400" dirty="0"/>
                        <a:t>Configuration options (like alert thresholds)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Limited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Full control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187228512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en-US" sz="2400" dirty="0"/>
                        <a:t>Visibility of alerts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Public (limited partners)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Private within the organization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723069986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B96A9CD5-75D5-7FBB-6153-C1A90F4E1F6E}"/>
              </a:ext>
            </a:extLst>
          </p:cNvPr>
          <p:cNvSpPr/>
          <p:nvPr/>
        </p:nvSpPr>
        <p:spPr>
          <a:xfrm>
            <a:off x="1200151" y="1847275"/>
            <a:ext cx="9778999" cy="45258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D2C6F7-8A3C-5552-6669-25651B8A454F}"/>
              </a:ext>
            </a:extLst>
          </p:cNvPr>
          <p:cNvSpPr/>
          <p:nvPr/>
        </p:nvSpPr>
        <p:spPr>
          <a:xfrm>
            <a:off x="1200150" y="2368748"/>
            <a:ext cx="9778999" cy="7623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9B08D5-A25A-AA63-6E09-A4C0420F4FD2}"/>
              </a:ext>
            </a:extLst>
          </p:cNvPr>
          <p:cNvSpPr/>
          <p:nvPr/>
        </p:nvSpPr>
        <p:spPr>
          <a:xfrm>
            <a:off x="1200150" y="3200019"/>
            <a:ext cx="9778999" cy="7623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405220-6833-F46E-80AB-41C9820D2A93}"/>
              </a:ext>
            </a:extLst>
          </p:cNvPr>
          <p:cNvSpPr/>
          <p:nvPr/>
        </p:nvSpPr>
        <p:spPr>
          <a:xfrm>
            <a:off x="1200150" y="3953159"/>
            <a:ext cx="9778999" cy="91263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01749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Describe </a:t>
            </a:r>
            <a:r>
              <a:rPr lang="en-US" dirty="0" err="1"/>
              <a:t>Dependabot</a:t>
            </a:r>
            <a:r>
              <a:rPr lang="en-US" dirty="0"/>
              <a:t> security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21920" tIns="60960" rIns="121920" bIns="60960" rtlCol="0" anchor="t">
            <a:noAutofit/>
          </a:bodyPr>
          <a:lstStyle/>
          <a:p>
            <a:r>
              <a:rPr lang="en-GB" dirty="0" err="1">
                <a:latin typeface="Open Sans"/>
                <a:ea typeface="Open Sans"/>
                <a:cs typeface="Open Sans"/>
              </a:rPr>
              <a:t>Dependabot</a:t>
            </a:r>
            <a:r>
              <a:rPr lang="en-GB" dirty="0">
                <a:latin typeface="Open Sans"/>
                <a:ea typeface="Open Sans"/>
                <a:cs typeface="Open Sans"/>
              </a:rPr>
              <a:t> not only identifies vulnerabilities but also suggests secure updates for affected dependencies</a:t>
            </a:r>
            <a:endParaRPr lang="en-GB" dirty="0"/>
          </a:p>
          <a:p>
            <a:r>
              <a:rPr lang="en-GB" dirty="0">
                <a:latin typeface="Open Sans"/>
                <a:ea typeface="Open Sans"/>
                <a:cs typeface="Open Sans"/>
              </a:rPr>
              <a:t>Offers various update options, including automatic patching, pull request creation, and manual review</a:t>
            </a:r>
          </a:p>
          <a:p>
            <a:r>
              <a:rPr lang="en-GB" dirty="0">
                <a:latin typeface="Open Sans"/>
                <a:ea typeface="Open Sans"/>
                <a:cs typeface="Open Sans"/>
              </a:rPr>
              <a:t>Integrates with various package managers like </a:t>
            </a:r>
            <a:r>
              <a:rPr lang="en-GB" b="1" dirty="0" err="1">
                <a:latin typeface="Open Sans"/>
                <a:ea typeface="Open Sans"/>
                <a:cs typeface="Open Sans"/>
              </a:rPr>
              <a:t>npm</a:t>
            </a:r>
            <a:r>
              <a:rPr lang="en-GB" dirty="0">
                <a:latin typeface="Open Sans"/>
                <a:ea typeface="Open Sans"/>
                <a:cs typeface="Open Sans"/>
              </a:rPr>
              <a:t>, </a:t>
            </a:r>
            <a:r>
              <a:rPr lang="en-GB" b="1" dirty="0">
                <a:latin typeface="Open Sans"/>
                <a:ea typeface="Open Sans"/>
                <a:cs typeface="Open Sans"/>
              </a:rPr>
              <a:t>yarn</a:t>
            </a:r>
            <a:r>
              <a:rPr lang="en-GB" dirty="0">
                <a:latin typeface="Open Sans"/>
                <a:ea typeface="Open Sans"/>
                <a:cs typeface="Open Sans"/>
              </a:rPr>
              <a:t>, </a:t>
            </a:r>
            <a:r>
              <a:rPr lang="en-GB" b="1" dirty="0">
                <a:latin typeface="Open Sans"/>
                <a:ea typeface="Open Sans"/>
                <a:cs typeface="Open Sans"/>
              </a:rPr>
              <a:t>pip</a:t>
            </a:r>
            <a:r>
              <a:rPr lang="en-GB" dirty="0">
                <a:latin typeface="Open Sans"/>
                <a:ea typeface="Open Sans"/>
                <a:cs typeface="Open Sans"/>
              </a:rPr>
              <a:t>, and </a:t>
            </a:r>
            <a:r>
              <a:rPr lang="en-GB" b="1" dirty="0">
                <a:latin typeface="Open Sans"/>
                <a:ea typeface="Open Sans"/>
                <a:cs typeface="Open Sans"/>
              </a:rPr>
              <a:t>Maven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28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</a:t>
            </a:r>
            <a:r>
              <a:rPr lang="en-US" dirty="0" err="1"/>
              <a:t>Dependabot</a:t>
            </a:r>
            <a:r>
              <a:rPr lang="en-US" dirty="0"/>
              <a:t> security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Reduces manual effort and risk of patch errors</a:t>
            </a:r>
          </a:p>
          <a:p>
            <a:r>
              <a:rPr lang="en-GB" dirty="0"/>
              <a:t>Ensures timely application of security updates</a:t>
            </a:r>
          </a:p>
          <a:p>
            <a:r>
              <a:rPr lang="en-GB" dirty="0"/>
              <a:t>Improves overall security posture of the codebase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73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Accidentally committing secrets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666" y="991952"/>
            <a:ext cx="10668604" cy="5704683"/>
          </a:xfrm>
        </p:spPr>
        <p:txBody>
          <a:bodyPr/>
          <a:lstStyle/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import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openai</a:t>
            </a: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def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send_message_to_openai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(message):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# Fake OpenAI API key for teaching purposes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openai.api_key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= "sk-foNcMcNNQzovseuLnZz8T2BlbkFJPU37Yrybx9f21bk5QxHw"</a:t>
            </a: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try: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response =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openai.ChatCompletion.create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(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model="gpt-3.5-turbo",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messages=[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  {"role": "system", "content": "You are a Douglas Adams expert."},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  {"role": "user", "content": "What's the meaning of life?"}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]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)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return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response.choices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[0].message['content']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except Exception as e: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return str(e)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9869A-3969-BAC7-95F2-883262EE94AF}"/>
              </a:ext>
            </a:extLst>
          </p:cNvPr>
          <p:cNvSpPr/>
          <p:nvPr/>
        </p:nvSpPr>
        <p:spPr>
          <a:xfrm>
            <a:off x="1712259" y="2142563"/>
            <a:ext cx="8794375" cy="430307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84835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9497" y="1062445"/>
            <a:ext cx="10676708" cy="5695407"/>
          </a:xfrm>
        </p:spPr>
        <p:txBody>
          <a:bodyPr vert="horz" lIns="121920" tIns="60960" rIns="121920" bIns="60960" rtlCol="0" anchor="t">
            <a:noAutofit/>
          </a:bodyPr>
          <a:lstStyle/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# </a:t>
            </a:r>
            <a:r>
              <a:rPr lang="en-GB" sz="1867" dirty="0" err="1">
                <a:latin typeface="Roboto Mono"/>
                <a:ea typeface="Roboto Mono"/>
              </a:rPr>
              <a:t>dependabot.yml</a:t>
            </a:r>
            <a:r>
              <a:rPr lang="en-GB" sz="1867" dirty="0">
                <a:latin typeface="Roboto Mono"/>
                <a:ea typeface="Roboto Mono"/>
              </a:rPr>
              <a:t> configuration file for a public repository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version: "2"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updates: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- package-ecosystem: "</a:t>
            </a:r>
            <a:r>
              <a:rPr lang="en-GB" sz="1867" dirty="0" err="1">
                <a:latin typeface="Roboto Mono"/>
                <a:ea typeface="Roboto Mono"/>
              </a:rPr>
              <a:t>npm</a:t>
            </a:r>
            <a:r>
              <a:rPr lang="en-GB" sz="1867" dirty="0">
                <a:latin typeface="Roboto Mono"/>
                <a:ea typeface="Roboto Mono"/>
              </a:rPr>
              <a:t>"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 directory: "/"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 schedule: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   interval: "weekly"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US" sz="1867" dirty="0"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3239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9497" y="1062445"/>
            <a:ext cx="10676708" cy="5695407"/>
          </a:xfrm>
        </p:spPr>
        <p:txBody>
          <a:bodyPr vert="horz" lIns="121920" tIns="60960" rIns="121920" bIns="60960" rtlCol="0" anchor="t">
            <a:noAutofit/>
          </a:bodyPr>
          <a:lstStyle/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# </a:t>
            </a:r>
            <a:r>
              <a:rPr lang="en-GB" sz="1867" dirty="0" err="1">
                <a:latin typeface="Roboto Mono"/>
                <a:ea typeface="Roboto Mono"/>
              </a:rPr>
              <a:t>dependabot.yml</a:t>
            </a:r>
            <a:r>
              <a:rPr lang="en-GB" sz="1867" dirty="0">
                <a:latin typeface="Roboto Mono"/>
                <a:ea typeface="Roboto Mono"/>
              </a:rPr>
              <a:t> configuration file for a public repository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version: "2"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updates: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- package-ecosystem: "</a:t>
            </a:r>
            <a:r>
              <a:rPr lang="en-GB" sz="1867" dirty="0" err="1">
                <a:latin typeface="Roboto Mono"/>
                <a:ea typeface="Roboto Mono"/>
              </a:rPr>
              <a:t>npm</a:t>
            </a:r>
            <a:r>
              <a:rPr lang="en-GB" sz="1867" dirty="0">
                <a:latin typeface="Roboto Mono"/>
                <a:ea typeface="Roboto Mono"/>
              </a:rPr>
              <a:t>"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 directory: "/"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 schedule: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   interval: "weekly"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US" sz="1867" dirty="0"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091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</a:t>
            </a:r>
            <a:r>
              <a:rPr lang="en-US" dirty="0" err="1"/>
              <a:t>Dependabot</a:t>
            </a:r>
            <a:r>
              <a:rPr lang="en-US" dirty="0"/>
              <a:t> alerts via </a:t>
            </a:r>
            <a:r>
              <a:rPr lang="en-US" dirty="0" err="1"/>
              <a:t>GraphQL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691" y="1062445"/>
            <a:ext cx="11525515" cy="5695407"/>
          </a:xfrm>
        </p:spPr>
        <p:txBody>
          <a:bodyPr/>
          <a:lstStyle/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#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GraphQL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is an open-source API query language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# GitHub's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GraphQL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endpoint is https://api.github.com/graphql</a:t>
            </a: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repository(owner: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timothywarner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-org", name: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openai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-chat")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vulnerabilityAlerts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(first: 10)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edges {...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}</a:t>
            </a: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curl -X POST -H "Authorization: bearer YOUR_GITHUB_TOKEN" -H "Content-Type: application/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json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" \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-d '{"query": "query { repository(owner: \"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timothywarner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-org\", name: \"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openai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-chat\") {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vulnerabilityAlerts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(first: 10) { edges { node { id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packageName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securityVulnerability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{ severity package { name }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vulnerableVersionRange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}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securityAdvisory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{ description identifiers { type value } severity summary } } } } } }"}' \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https://api.github.com/graphql</a:t>
            </a: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US" sz="1600" dirty="0"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5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0BD9F-7B83-0093-36D7-A9035A38E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SARIF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0D233-989B-CE61-428F-2542A573D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7577" y="923107"/>
            <a:ext cx="10659292" cy="5782492"/>
          </a:xfrm>
        </p:spPr>
        <p:txBody>
          <a:bodyPr/>
          <a:lstStyle/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"$schema": "https://schemastore.azurewebsites.net/schemas/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json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/sarif-2.1.0-rtm.5.json",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"version": "2.1.0",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"runs": [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"tool":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"driver":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"name":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ExampleCodeScanner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"organization": "Example Org",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semanticVersion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": "1.0.0",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"rules": [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"id": "SECURITY-001",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"name": "Insecure Dependency",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shortDescription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":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  "text": "Insecure Dependency Detected"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},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fullDescription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":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  "text": "This rule detects instances of...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</a:t>
            </a:r>
            <a:endParaRPr lang="en-US" sz="1600" dirty="0"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38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880" y="81226"/>
            <a:ext cx="10064239" cy="618171"/>
          </a:xfrm>
        </p:spPr>
        <p:txBody>
          <a:bodyPr/>
          <a:lstStyle/>
          <a:p>
            <a:r>
              <a:rPr lang="en-US" dirty="0"/>
              <a:t>Format and Learning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759" y="1145312"/>
            <a:ext cx="9778483" cy="5322376"/>
          </a:xfrm>
        </p:spPr>
        <p:txBody>
          <a:bodyPr vert="horz" lIns="121920" tIns="60960" rIns="121920" bIns="60960" rtlCol="0" anchor="t">
            <a:noAutofit/>
          </a:bodyPr>
          <a:lstStyle/>
          <a:p>
            <a:endParaRPr lang="en-US" dirty="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403903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Breaking down a QL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2560" y="1085590"/>
            <a:ext cx="10463107" cy="5374477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/**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@name Potential SQL Injection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@description Detects potential SQL injection points by identifying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             where user input is used in SQL query construction.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@kind path-problem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@tags security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      external/</a:t>
            </a:r>
            <a:r>
              <a:rPr lang="en-GB" sz="1867" dirty="0" err="1">
                <a:latin typeface="Roboto Mono" pitchFamily="2" charset="0"/>
                <a:ea typeface="Roboto Mono" pitchFamily="2" charset="0"/>
              </a:rPr>
              <a:t>cwe</a:t>
            </a:r>
            <a:r>
              <a:rPr lang="en-GB" sz="1867" dirty="0">
                <a:latin typeface="Roboto Mono" pitchFamily="2" charset="0"/>
                <a:ea typeface="Roboto Mono" pitchFamily="2" charset="0"/>
              </a:rPr>
              <a:t>/cwe-89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*/</a:t>
            </a:r>
          </a:p>
          <a:p>
            <a:pPr marL="0" indent="0">
              <a:spcBef>
                <a:spcPts val="0"/>
              </a:spcBef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import python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import </a:t>
            </a:r>
            <a:r>
              <a:rPr lang="en-GB" sz="1867" dirty="0" err="1">
                <a:latin typeface="Roboto Mono" pitchFamily="2" charset="0"/>
                <a:ea typeface="Roboto Mono" pitchFamily="2" charset="0"/>
              </a:rPr>
              <a:t>semmle.python.security.dataflow.TaintTracking</a:t>
            </a: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import </a:t>
            </a:r>
            <a:r>
              <a:rPr lang="en-GB" sz="1867" dirty="0" err="1">
                <a:latin typeface="Roboto Mono" pitchFamily="2" charset="0"/>
                <a:ea typeface="Roboto Mono" pitchFamily="2" charset="0"/>
              </a:rPr>
              <a:t>DataFlow</a:t>
            </a:r>
            <a:r>
              <a:rPr lang="en-GB" sz="1867" dirty="0">
                <a:latin typeface="Roboto Mono" pitchFamily="2" charset="0"/>
                <a:ea typeface="Roboto Mono" pitchFamily="2" charset="0"/>
              </a:rPr>
              <a:t>::</a:t>
            </a:r>
            <a:r>
              <a:rPr lang="en-GB" sz="1867" dirty="0" err="1">
                <a:latin typeface="Roboto Mono" pitchFamily="2" charset="0"/>
                <a:ea typeface="Roboto Mono" pitchFamily="2" charset="0"/>
              </a:rPr>
              <a:t>PathGraph</a:t>
            </a:r>
            <a:endParaRPr lang="en-US" sz="1867" dirty="0">
              <a:latin typeface="Roboto Mono" pitchFamily="2" charset="0"/>
              <a:ea typeface="Roboto Mono" pitchFamily="2" charset="0"/>
            </a:endParaRPr>
          </a:p>
        </p:txBody>
      </p:sp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1E49A2B8-67E2-A528-3510-682D08B5D7FA}"/>
              </a:ext>
            </a:extLst>
          </p:cNvPr>
          <p:cNvSpPr/>
          <p:nvPr/>
        </p:nvSpPr>
        <p:spPr>
          <a:xfrm>
            <a:off x="7345680" y="229299"/>
            <a:ext cx="4145280" cy="802640"/>
          </a:xfrm>
          <a:prstGeom prst="wedgeRectCallout">
            <a:avLst>
              <a:gd name="adj1" fmla="val -75245"/>
              <a:gd name="adj2" fmla="val 111867"/>
            </a:avLst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Documentation comments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860AF49E-DA44-C688-7501-5371269E4A04}"/>
              </a:ext>
            </a:extLst>
          </p:cNvPr>
          <p:cNvSpPr/>
          <p:nvPr/>
        </p:nvSpPr>
        <p:spPr>
          <a:xfrm>
            <a:off x="7345680" y="2342579"/>
            <a:ext cx="4145280" cy="802640"/>
          </a:xfrm>
          <a:prstGeom prst="wedgeRectCallout">
            <a:avLst>
              <a:gd name="adj1" fmla="val -141667"/>
              <a:gd name="adj2" fmla="val 142247"/>
            </a:avLst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Remember that </a:t>
            </a:r>
            <a:r>
              <a:rPr lang="en-US" sz="2400" dirty="0" err="1"/>
              <a:t>CodeQL</a:t>
            </a:r>
            <a:r>
              <a:rPr lang="en-US" sz="2400" dirty="0"/>
              <a:t> is language-specific</a:t>
            </a:r>
          </a:p>
        </p:txBody>
      </p:sp>
    </p:spTree>
    <p:extLst>
      <p:ext uri="{BB962C8B-B14F-4D97-AF65-F5344CB8AC3E}">
        <p14:creationId xmlns:p14="http://schemas.microsoft.com/office/powerpoint/2010/main" val="1626038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5E025FF1-FA05-58E9-B110-E456E82B45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4217" y="1820889"/>
            <a:ext cx="8610947" cy="899865"/>
          </a:xfrm>
        </p:spPr>
        <p:txBody>
          <a:bodyPr/>
          <a:lstStyle/>
          <a:p>
            <a:r>
              <a:rPr lang="en-US" dirty="0"/>
              <a:t>GitHub Advanced Security Cert Prep</a:t>
            </a:r>
          </a:p>
        </p:txBody>
      </p:sp>
      <p:pic>
        <p:nvPicPr>
          <p:cNvPr id="13" name="Picture Placeholder 12" descr="A person wearing glasses and a red sweater&#10;&#10;Description automatically generated">
            <a:extLst>
              <a:ext uri="{FF2B5EF4-FFF2-40B4-BE49-F238E27FC236}">
                <a16:creationId xmlns:a16="http://schemas.microsoft.com/office/drawing/2014/main" id="{2E7814B3-EA60-B089-7ADF-D6117B0D9D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255" b="1255"/>
          <a:stretch>
            <a:fillRect/>
          </a:stretch>
        </p:blipFill>
        <p:spPr/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56C324-4E4C-B0F4-6DC5-3C9DDA851E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C667F3-A6DD-AE8F-325F-B5B6FE741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Cloud Solution Architect and Microsoft Certified Trainer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06A7D5-89E7-EAD9-D088-2A2125602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4795" y="311797"/>
            <a:ext cx="4165079" cy="111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565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2D1562-1EB6-6084-6030-343AB6D3C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808D05-FB12-0A94-671D-FEBFFC507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082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880" y="81226"/>
            <a:ext cx="10064239" cy="618171"/>
          </a:xfrm>
        </p:spPr>
        <p:txBody>
          <a:bodyPr/>
          <a:lstStyle/>
          <a:p>
            <a:r>
              <a:rPr lang="en-US" dirty="0"/>
              <a:t>For Further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759" y="1145312"/>
            <a:ext cx="9778483" cy="5322376"/>
          </a:xfrm>
        </p:spPr>
        <p:txBody>
          <a:bodyPr vert="horz" lIns="121920" tIns="60960" rIns="121920" bIns="60960" rtlCol="0" anchor="t">
            <a:noAutofit/>
          </a:bodyPr>
          <a:lstStyle/>
          <a:p>
            <a:endParaRPr lang="en-US" dirty="0"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993158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62E2FE1-FC38-80E7-AD38-E7D756C78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16B9944-8599-DF2C-4539-4DAEC4AD6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790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relevant GitHub products and acronyms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759" y="1145312"/>
            <a:ext cx="9778483" cy="5322376"/>
          </a:xfrm>
        </p:spPr>
        <p:txBody>
          <a:bodyPr vert="horz" lIns="121920" tIns="60960" rIns="121920" bIns="60960" rtlCol="0" anchor="t">
            <a:noAutofit/>
          </a:bodyPr>
          <a:lstStyle/>
          <a:p>
            <a:r>
              <a:rPr lang="en-US" sz="2667" b="1" dirty="0"/>
              <a:t>GitHub Advanced Security (GHAS)</a:t>
            </a:r>
          </a:p>
          <a:p>
            <a:pPr lvl="1"/>
            <a:r>
              <a:rPr lang="en-US" dirty="0"/>
              <a:t>Security and dependency review toolset</a:t>
            </a:r>
          </a:p>
          <a:p>
            <a:pPr lvl="1"/>
            <a:r>
              <a:rPr lang="en-US" dirty="0"/>
              <a:t>Requires GitHub Enterprise</a:t>
            </a:r>
          </a:p>
          <a:p>
            <a:pPr lvl="1"/>
            <a:r>
              <a:rPr lang="en-US" dirty="0"/>
              <a:t>Enabled by default on all GitHub.com public repositories</a:t>
            </a:r>
          </a:p>
          <a:p>
            <a:r>
              <a:rPr lang="en-US" sz="2667" b="1" dirty="0"/>
              <a:t>GitHub Enterprise Cloud (GHEC)</a:t>
            </a:r>
          </a:p>
          <a:p>
            <a:pPr lvl="1"/>
            <a:r>
              <a:rPr lang="en-US" dirty="0"/>
              <a:t>Cloud-based GitHub enterprise-grade solution</a:t>
            </a:r>
          </a:p>
          <a:p>
            <a:r>
              <a:rPr lang="en-US" sz="2667" b="1" dirty="0"/>
              <a:t>GitHub Enterprise Server (GHES)</a:t>
            </a:r>
          </a:p>
          <a:p>
            <a:pPr lvl="1"/>
            <a:r>
              <a:rPr lang="en-US" dirty="0">
                <a:latin typeface="Open Sans"/>
                <a:ea typeface="Open Sans"/>
                <a:cs typeface="Open Sans"/>
              </a:rPr>
              <a:t>Self-hosted option</a:t>
            </a:r>
          </a:p>
        </p:txBody>
      </p:sp>
    </p:spTree>
    <p:extLst>
      <p:ext uri="{BB962C8B-B14F-4D97-AF65-F5344CB8AC3E}">
        <p14:creationId xmlns:p14="http://schemas.microsoft.com/office/powerpoint/2010/main" val="246173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Differentiate the security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759" y="1145312"/>
            <a:ext cx="9778483" cy="5322376"/>
          </a:xfrm>
        </p:spPr>
        <p:txBody>
          <a:bodyPr vert="horz" lIns="121920" tIns="60960" rIns="121920" bIns="60960" rtlCol="0" anchor="t">
            <a:noAutofit/>
          </a:bodyPr>
          <a:lstStyle/>
          <a:p>
            <a:r>
              <a:rPr lang="en-US" sz="2400" b="1" dirty="0"/>
              <a:t>Open Source</a:t>
            </a:r>
          </a:p>
          <a:p>
            <a:pPr lvl="1"/>
            <a:r>
              <a:rPr lang="en-US" sz="2133" dirty="0"/>
              <a:t>Basic code scanning for public repos</a:t>
            </a:r>
          </a:p>
          <a:p>
            <a:pPr lvl="1"/>
            <a:r>
              <a:rPr lang="en-US" sz="2133" dirty="0"/>
              <a:t>Limited secret scanning and vulnerability alerts</a:t>
            </a:r>
          </a:p>
          <a:p>
            <a:pPr lvl="1"/>
            <a:r>
              <a:rPr lang="en-US" sz="2133" dirty="0"/>
              <a:t>No container scanning or CI/CD integration</a:t>
            </a:r>
          </a:p>
          <a:p>
            <a:r>
              <a:rPr lang="en-US" sz="2400" b="1" dirty="0"/>
              <a:t>GHAS + GHEC/GHES</a:t>
            </a:r>
          </a:p>
          <a:p>
            <a:pPr lvl="1"/>
            <a:r>
              <a:rPr lang="en-US" sz="2133" b="1" dirty="0" err="1"/>
              <a:t>CodeQL</a:t>
            </a:r>
            <a:r>
              <a:rPr lang="en-US" sz="2133" b="1" dirty="0"/>
              <a:t> code scanning</a:t>
            </a:r>
            <a:r>
              <a:rPr lang="en-US" sz="2133" dirty="0"/>
              <a:t>: Analyzes across languages, detects complex vulnerabilities and coding errors</a:t>
            </a:r>
          </a:p>
          <a:p>
            <a:pPr lvl="1"/>
            <a:r>
              <a:rPr lang="en-US" sz="2133" b="1" dirty="0"/>
              <a:t>Comprehensive secret scanning</a:t>
            </a:r>
            <a:r>
              <a:rPr lang="en-US" sz="2133" dirty="0"/>
              <a:t>: Identifies exposed tokens, passwords, and API keys, integrates with CI/CD pipelines for automated prevention</a:t>
            </a:r>
          </a:p>
          <a:p>
            <a:pPr lvl="1"/>
            <a:r>
              <a:rPr lang="en-US" sz="2133" b="1" dirty="0"/>
              <a:t>Container scanning</a:t>
            </a:r>
            <a:r>
              <a:rPr lang="en-US" sz="2133" dirty="0"/>
              <a:t>: Secures container images before deployment</a:t>
            </a:r>
          </a:p>
          <a:p>
            <a:pPr lvl="1"/>
            <a:r>
              <a:rPr lang="en-US" sz="2133" b="1" dirty="0">
                <a:latin typeface="Open Sans"/>
                <a:ea typeface="Open Sans"/>
                <a:cs typeface="Open Sans"/>
              </a:rPr>
              <a:t>Prioritized security alerts: </a:t>
            </a:r>
            <a:r>
              <a:rPr lang="en-US" sz="2133" dirty="0">
                <a:latin typeface="Open Sans"/>
                <a:ea typeface="Open Sans"/>
                <a:cs typeface="Open Sans"/>
              </a:rPr>
              <a:t>Focuses on high-risk vulnerabilities with actionable remediation steps</a:t>
            </a:r>
          </a:p>
        </p:txBody>
      </p:sp>
    </p:spTree>
    <p:extLst>
      <p:ext uri="{BB962C8B-B14F-4D97-AF65-F5344CB8AC3E}">
        <p14:creationId xmlns:p14="http://schemas.microsoft.com/office/powerpoint/2010/main" val="404312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Secret scanning vs. code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Secret Scanning</a:t>
            </a:r>
            <a:r>
              <a:rPr lang="en-US" dirty="0"/>
              <a:t>: ️ Protects sensitive information (tokens, passwords, API keys) in code, commits, issues</a:t>
            </a:r>
          </a:p>
          <a:p>
            <a:pPr lvl="1"/>
            <a:r>
              <a:rPr lang="en-US" dirty="0"/>
              <a:t>Prevents leaks and unauthorized access</a:t>
            </a:r>
          </a:p>
          <a:p>
            <a:r>
              <a:rPr lang="en-US" b="1" dirty="0"/>
              <a:t>Code Scanning</a:t>
            </a:r>
            <a:r>
              <a:rPr lang="en-US" dirty="0"/>
              <a:t>:  Analyzes code for vulnerabilities and coding errors (exploits, injection flaws, insecure practices)</a:t>
            </a:r>
          </a:p>
          <a:p>
            <a:pPr lvl="1"/>
            <a:r>
              <a:rPr lang="en-US" dirty="0"/>
              <a:t>Helps developers write secure and robust code</a:t>
            </a:r>
          </a:p>
        </p:txBody>
      </p:sp>
    </p:spTree>
    <p:extLst>
      <p:ext uri="{BB962C8B-B14F-4D97-AF65-F5344CB8AC3E}">
        <p14:creationId xmlns:p14="http://schemas.microsoft.com/office/powerpoint/2010/main" val="43247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Action workflow for secret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489" y="991952"/>
            <a:ext cx="10709911" cy="5759829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# Configure GHAS secret scanning in a GitHub repository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secret_scanning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enabled: true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alert_level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 critical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scan_paths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'/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src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'/config'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'/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twarner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exclude_paths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'/tests'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secret_patterns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'AWS_SECRET_ACCESS_KEY'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'SSH_PRIVATE_KEY'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notification_channels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email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slack</a:t>
            </a:r>
          </a:p>
        </p:txBody>
      </p:sp>
    </p:spTree>
    <p:extLst>
      <p:ext uri="{BB962C8B-B14F-4D97-AF65-F5344CB8AC3E}">
        <p14:creationId xmlns:p14="http://schemas.microsoft.com/office/powerpoint/2010/main" val="2539943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Action workflow for code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489" y="991952"/>
            <a:ext cx="10709911" cy="5759829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# Configure GHAS code scanning in a GitHub repository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 err="1">
                <a:latin typeface="Roboto Mono" pitchFamily="2" charset="0"/>
                <a:ea typeface="Roboto Mono" pitchFamily="2" charset="0"/>
              </a:rPr>
              <a:t>code_scanning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enabled: true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scan_on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push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pull_request</a:t>
            </a:r>
            <a:endParaRPr lang="en-US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scan_tools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name: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CodeQL</a:t>
            </a:r>
            <a:endParaRPr lang="en-US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  languages: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    - Java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    - Python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name: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ESLint</a:t>
            </a:r>
            <a:endParaRPr lang="en-US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  languages: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    - JavaScript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notification_channels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email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github_issues</a:t>
            </a:r>
            <a:endParaRPr lang="en-US" sz="1867" dirty="0"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0278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Words>1192</Words>
  <Application>Microsoft Office PowerPoint</Application>
  <PresentationFormat>Widescreen</PresentationFormat>
  <Paragraphs>211</Paragraphs>
  <Slides>22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Aptos</vt:lpstr>
      <vt:lpstr>Aptos Display</vt:lpstr>
      <vt:lpstr>Arial</vt:lpstr>
      <vt:lpstr>Open Sans</vt:lpstr>
      <vt:lpstr>Roboto Mono</vt:lpstr>
      <vt:lpstr>Segoe UI</vt:lpstr>
      <vt:lpstr>Segoe UI Light</vt:lpstr>
      <vt:lpstr>Office Theme</vt:lpstr>
      <vt:lpstr>PowerPoint Presentation</vt:lpstr>
      <vt:lpstr>Format and Learning Goals</vt:lpstr>
      <vt:lpstr>For Further Learning</vt:lpstr>
      <vt:lpstr>PowerPoint Presentation</vt:lpstr>
      <vt:lpstr>The relevant GitHub products and acronyms</vt:lpstr>
      <vt:lpstr>Differentiate the security features</vt:lpstr>
      <vt:lpstr>Secret scanning vs. code scanning</vt:lpstr>
      <vt:lpstr>GitHub Action workflow for secret scanning</vt:lpstr>
      <vt:lpstr>GitHub Action workflow for code scanning</vt:lpstr>
      <vt:lpstr>Dependabot at work</vt:lpstr>
      <vt:lpstr>GHAS secret scanning</vt:lpstr>
      <vt:lpstr>Contrast secret scanning ability</vt:lpstr>
      <vt:lpstr>Describe Dependabot security updates</vt:lpstr>
      <vt:lpstr>Benefits of Dependabot security updates</vt:lpstr>
      <vt:lpstr>Accidentally committing secrets</vt:lpstr>
      <vt:lpstr>Example</vt:lpstr>
      <vt:lpstr>Example</vt:lpstr>
      <vt:lpstr>Read Dependabot alerts via GraphQL</vt:lpstr>
      <vt:lpstr>Sample SARIF report</vt:lpstr>
      <vt:lpstr>Breaking down a QL query</vt:lpstr>
      <vt:lpstr>PowerPoint Presentation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Tim Warner</dc:creator>
  <cp:lastModifiedBy>Tim Warner</cp:lastModifiedBy>
  <cp:revision>3</cp:revision>
  <dcterms:created xsi:type="dcterms:W3CDTF">2024-07-09T14:37:18Z</dcterms:created>
  <dcterms:modified xsi:type="dcterms:W3CDTF">2024-07-09T14:49:36Z</dcterms:modified>
</cp:coreProperties>
</file>

<file path=docProps/thumbnail.jpeg>
</file>